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4" r:id="rId4"/>
  </p:sldMasterIdLst>
  <p:notesMasterIdLst>
    <p:notesMasterId r:id="rId9"/>
  </p:notesMasterIdLst>
  <p:handoutMasterIdLst>
    <p:handoutMasterId r:id="rId10"/>
  </p:handoutMasterIdLst>
  <p:sldIdLst>
    <p:sldId id="315" r:id="rId5"/>
    <p:sldId id="319" r:id="rId6"/>
    <p:sldId id="313" r:id="rId7"/>
    <p:sldId id="318" r:id="rId8"/>
  </p:sldIdLst>
  <p:sldSz cx="10688638" cy="7562850"/>
  <p:notesSz cx="6797675" cy="9926638"/>
  <p:defaultTextStyle>
    <a:defPPr>
      <a:defRPr lang="ru-RU"/>
    </a:defPPr>
    <a:lvl1pPr marL="0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27">
          <p15:clr>
            <a:srgbClr val="A4A3A4"/>
          </p15:clr>
        </p15:guide>
        <p15:guide id="2" pos="3353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gor V. Pogorelov" initials="PIV" lastIdx="1" clrIdx="0"/>
  <p:cmAuthor id="1" name="Sergey E. Abaev" initials="SEA" lastIdx="9" clrIdx="1"/>
  <p:cmAuthor id="2" name="Тиукова Анна" initials="ТА" lastIdx="2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A6A6"/>
    <a:srgbClr val="B3CFDE"/>
    <a:srgbClr val="D9D9D9"/>
    <a:srgbClr val="E0231F"/>
    <a:srgbClr val="FFFF99"/>
    <a:srgbClr val="13246B"/>
    <a:srgbClr val="FF9C12"/>
    <a:srgbClr val="FFFFCC"/>
    <a:srgbClr val="FF6A12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AF606853-7671-496A-8E4F-DF71F8EC918B}" styleName="Темный стиль 1 -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79" autoAdjust="0"/>
    <p:restoredTop sz="99796" autoAdjust="0"/>
  </p:normalViewPr>
  <p:slideViewPr>
    <p:cSldViewPr snapToGrid="0" snapToObjects="1" showGuides="1">
      <p:cViewPr>
        <p:scale>
          <a:sx n="90" d="100"/>
          <a:sy n="90" d="100"/>
        </p:scale>
        <p:origin x="-816" y="-173"/>
      </p:cViewPr>
      <p:guideLst>
        <p:guide orient="horz"/>
        <p:guide pos="33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1" d="100"/>
          <a:sy n="61" d="100"/>
        </p:scale>
        <p:origin x="-2562" y="-96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>
              <a:latin typeface="Verdana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6679FB-19CE-5C49-9506-E0BED8141694}" type="datetimeFigureOut">
              <a:rPr lang="ru-RU" smtClean="0">
                <a:latin typeface="Verdana"/>
              </a:rPr>
              <a:t>07.11.2017</a:t>
            </a:fld>
            <a:endParaRPr lang="ru-RU" dirty="0">
              <a:latin typeface="Verdana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>
              <a:latin typeface="Verdana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174B8B-E2A1-A047-849B-CB07D0EE56CD}" type="slidenum">
              <a:rPr lang="ru-RU" smtClean="0">
                <a:latin typeface="Verdana"/>
              </a:rPr>
              <a:t>‹#›</a:t>
            </a:fld>
            <a:endParaRPr lang="ru-RU" dirty="0"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1546091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Verdana"/>
              </a:defRPr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Verdana"/>
              </a:defRPr>
            </a:lvl1pPr>
          </a:lstStyle>
          <a:p>
            <a:fld id="{D15457E5-8261-9145-9107-24EB9404A78D}" type="datetimeFigureOut">
              <a:rPr lang="ru-RU" smtClean="0"/>
              <a:pPr/>
              <a:t>07.11.2017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68350" y="744538"/>
            <a:ext cx="52609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Verdana"/>
              </a:defRPr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Verdana"/>
              </a:defRPr>
            </a:lvl1pPr>
          </a:lstStyle>
          <a:p>
            <a:fld id="{B5DCE24B-A888-534F-AD8F-E9B32620B19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80469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97754" rtl="0" eaLnBrk="1" latinLnBrk="0" hangingPunct="1">
      <a:defRPr sz="1300" kern="1200">
        <a:solidFill>
          <a:schemeClr val="tx1"/>
        </a:solidFill>
        <a:latin typeface="Verdana"/>
        <a:ea typeface="+mn-ea"/>
        <a:cs typeface="+mn-cs"/>
      </a:defRPr>
    </a:lvl1pPr>
    <a:lvl2pPr marL="497754" algn="l" defTabSz="497754" rtl="0" eaLnBrk="1" latinLnBrk="0" hangingPunct="1">
      <a:defRPr sz="1300" kern="1200">
        <a:solidFill>
          <a:schemeClr val="tx1"/>
        </a:solidFill>
        <a:latin typeface="Verdana"/>
        <a:ea typeface="+mn-ea"/>
        <a:cs typeface="+mn-cs"/>
      </a:defRPr>
    </a:lvl2pPr>
    <a:lvl3pPr marL="995507" algn="l" defTabSz="497754" rtl="0" eaLnBrk="1" latinLnBrk="0" hangingPunct="1">
      <a:defRPr sz="1300" kern="1200">
        <a:solidFill>
          <a:schemeClr val="tx1"/>
        </a:solidFill>
        <a:latin typeface="Verdana"/>
        <a:ea typeface="+mn-ea"/>
        <a:cs typeface="+mn-cs"/>
      </a:defRPr>
    </a:lvl3pPr>
    <a:lvl4pPr marL="1493261" algn="l" defTabSz="497754" rtl="0" eaLnBrk="1" latinLnBrk="0" hangingPunct="1">
      <a:defRPr sz="1300" kern="1200">
        <a:solidFill>
          <a:schemeClr val="tx1"/>
        </a:solidFill>
        <a:latin typeface="Verdana"/>
        <a:ea typeface="+mn-ea"/>
        <a:cs typeface="+mn-cs"/>
      </a:defRPr>
    </a:lvl4pPr>
    <a:lvl5pPr marL="1991015" algn="l" defTabSz="497754" rtl="0" eaLnBrk="1" latinLnBrk="0" hangingPunct="1">
      <a:defRPr sz="1300" kern="1200">
        <a:solidFill>
          <a:schemeClr val="tx1"/>
        </a:solidFill>
        <a:latin typeface="Verdana"/>
        <a:ea typeface="+mn-ea"/>
        <a:cs typeface="+mn-cs"/>
      </a:defRPr>
    </a:lvl5pPr>
    <a:lvl6pPr marL="2488768" algn="l" defTabSz="4977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4977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4977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4977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DCE24B-A888-534F-AD8F-E9B32620B190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7053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27647" y="3139674"/>
            <a:ext cx="9324757" cy="1606490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 i="0" cap="all" baseline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7647" y="4884351"/>
            <a:ext cx="9324757" cy="1449546"/>
          </a:xfrm>
        </p:spPr>
        <p:txBody>
          <a:bodyPr>
            <a:normAutofit/>
          </a:bodyPr>
          <a:lstStyle>
            <a:lvl1pPr marL="0" indent="0" algn="l">
              <a:buNone/>
              <a:defRPr sz="1800" b="0" i="0">
                <a:solidFill>
                  <a:schemeClr val="tx1"/>
                </a:solidFill>
                <a:latin typeface="+mj-lt"/>
                <a:ea typeface="Chevin Pro Thin" charset="0"/>
                <a:cs typeface="Chevin Pro Thin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flipV="1">
            <a:off x="736239" y="4746180"/>
            <a:ext cx="2923115" cy="1"/>
          </a:xfrm>
          <a:prstGeom prst="line">
            <a:avLst/>
          </a:prstGeom>
          <a:ln>
            <a:solidFill>
              <a:schemeClr val="tx1">
                <a:alpha val="29804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736236" y="4746170"/>
            <a:ext cx="568276" cy="0"/>
          </a:xfrm>
          <a:prstGeom prst="line">
            <a:avLst/>
          </a:prstGeom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Изображение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673"/>
          <a:stretch/>
        </p:blipFill>
        <p:spPr>
          <a:xfrm>
            <a:off x="734404" y="940604"/>
            <a:ext cx="1999271" cy="382142"/>
          </a:xfrm>
          <a:prstGeom prst="rect">
            <a:avLst/>
          </a:prstGeom>
        </p:spPr>
      </p:pic>
      <p:grpSp>
        <p:nvGrpSpPr>
          <p:cNvPr id="12" name="Группа 11"/>
          <p:cNvGrpSpPr/>
          <p:nvPr userDrawn="1"/>
        </p:nvGrpSpPr>
        <p:grpSpPr>
          <a:xfrm>
            <a:off x="758506" y="782716"/>
            <a:ext cx="568276" cy="9"/>
            <a:chOff x="839788" y="214466"/>
            <a:chExt cx="648204" cy="8"/>
          </a:xfrm>
        </p:grpSpPr>
        <p:cxnSp>
          <p:nvCxnSpPr>
            <p:cNvPr id="16" name="Прямая соединительная линия 15"/>
            <p:cNvCxnSpPr/>
            <p:nvPr userDrawn="1"/>
          </p:nvCxnSpPr>
          <p:spPr>
            <a:xfrm>
              <a:off x="839789" y="214474"/>
              <a:ext cx="648203" cy="0"/>
            </a:xfrm>
            <a:prstGeom prst="line">
              <a:avLst/>
            </a:prstGeom>
            <a:ln>
              <a:solidFill>
                <a:schemeClr val="tx1">
                  <a:alpha val="29804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 userDrawn="1"/>
          </p:nvCxnSpPr>
          <p:spPr>
            <a:xfrm>
              <a:off x="839788" y="214466"/>
              <a:ext cx="265112" cy="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873781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pos="529" userDrawn="1">
          <p15:clr>
            <a:srgbClr val="FBAE40"/>
          </p15:clr>
        </p15:guide>
        <p15:guide id="2" pos="7151" userDrawn="1">
          <p15:clr>
            <a:srgbClr val="FBAE40"/>
          </p15:clr>
        </p15:guide>
        <p15:guide id="3" orient="horz" pos="4042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ацентный под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227" y="258118"/>
            <a:ext cx="7289905" cy="730899"/>
          </a:xfrm>
        </p:spPr>
        <p:txBody>
          <a:bodyPr>
            <a:normAutofit/>
          </a:bodyPr>
          <a:lstStyle>
            <a:lvl1pPr>
              <a:defRPr sz="2800" cap="all" baseline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3513" y="1915223"/>
            <a:ext cx="9410487" cy="4798559"/>
          </a:xfrm>
        </p:spPr>
        <p:txBody>
          <a:bodyPr/>
          <a:lstStyle>
            <a:lvl1pPr marL="360000" indent="-360000">
              <a:lnSpc>
                <a:spcPct val="100000"/>
              </a:lnSpc>
              <a:spcBef>
                <a:spcPts val="0"/>
              </a:spcBef>
              <a:spcAft>
                <a:spcPts val="1207"/>
              </a:spcAft>
              <a:buFont typeface="Arial" panose="020B0604020202020204" pitchFamily="34" charset="0"/>
              <a:buChar char="•"/>
              <a:defRPr sz="2000" b="0" i="0">
                <a:latin typeface="+mj-lt"/>
                <a:ea typeface="Calibri" charset="0"/>
                <a:cs typeface="Calibri" charset="0"/>
              </a:defRPr>
            </a:lvl1pPr>
            <a:lvl2pPr marL="777600" indent="-298800">
              <a:lnSpc>
                <a:spcPct val="100000"/>
              </a:lnSpc>
              <a:spcBef>
                <a:spcPts val="0"/>
              </a:spcBef>
              <a:spcAft>
                <a:spcPts val="1006"/>
              </a:spcAft>
              <a:buSzPct val="100000"/>
              <a:buFont typeface="Calibri Light" panose="020F0302020204030204" pitchFamily="34" charset="0"/>
              <a:buChar char="-"/>
              <a:defRPr sz="1800" b="0" i="0">
                <a:latin typeface="+mj-lt"/>
                <a:ea typeface="Calibri" charset="0"/>
                <a:cs typeface="Calibri" charset="0"/>
              </a:defRPr>
            </a:lvl2pPr>
            <a:lvl3pPr marL="1198800" indent="-241200">
              <a:spcBef>
                <a:spcPts val="0"/>
              </a:spcBef>
              <a:spcAft>
                <a:spcPts val="905"/>
              </a:spcAft>
              <a:buSzPct val="85000"/>
              <a:buFont typeface="Wingdings" panose="05000000000000000000" pitchFamily="2" charset="2"/>
              <a:buChar char="§"/>
              <a:defRPr sz="1600" b="0" i="0">
                <a:latin typeface="+mj-lt"/>
                <a:ea typeface="Calibri" charset="0"/>
                <a:cs typeface="Calibri" charset="0"/>
              </a:defRPr>
            </a:lvl3pPr>
            <a:lvl4pPr marL="1600200" indent="-2286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  <a:defRPr sz="1400" b="0" i="0" baseline="0">
                <a:latin typeface="+mj-lt"/>
                <a:ea typeface="Calibri" charset="0"/>
                <a:cs typeface="Calibri" charset="0"/>
              </a:defRPr>
            </a:lvl4pPr>
            <a:lvl5pPr>
              <a:defRPr sz="1400" b="0" i="0">
                <a:latin typeface="+mj-lt"/>
                <a:ea typeface="Calibri" charset="0"/>
                <a:cs typeface="Calibri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  <a:endParaRPr lang="en-US" dirty="0" smtClean="0"/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9547" y="7071546"/>
            <a:ext cx="2404944" cy="402652"/>
          </a:xfrm>
        </p:spPr>
        <p:txBody>
          <a:bodyPr/>
          <a:lstStyle>
            <a:lvl1pPr>
              <a:defRPr b="0" i="0">
                <a:latin typeface="+mj-lt"/>
                <a:ea typeface="Chevin Pro Light" charset="0"/>
                <a:cs typeface="Chevin Pro Light" charset="0"/>
              </a:defRPr>
            </a:lvl1pPr>
          </a:lstStyle>
          <a:p>
            <a:fld id="{9F9FE868-178E-0F4D-8A9A-79941EADC299}" type="datetime1">
              <a:rPr lang="ru-RU" smtClean="0"/>
              <a:pPr/>
              <a:t>07.11.2017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540612" y="7071546"/>
            <a:ext cx="3607415" cy="402652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ru-RU" dirty="0" smtClean="0"/>
              <a:t>Национальная технологическая инициатива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651472" y="7071546"/>
            <a:ext cx="2404944" cy="402652"/>
          </a:xfrm>
        </p:spPr>
        <p:txBody>
          <a:bodyPr/>
          <a:lstStyle>
            <a:lvl1pPr>
              <a:defRPr b="0" i="0">
                <a:latin typeface="+mj-lt"/>
                <a:ea typeface="Chevin Pro Light" charset="0"/>
                <a:cs typeface="Chevin Pro Light" charset="0"/>
              </a:defRPr>
            </a:lvl1pPr>
          </a:lstStyle>
          <a:p>
            <a:fld id="{3EF660E9-E116-4F2D-91B7-27BAC0D3A970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7" name="Группа 6"/>
          <p:cNvGrpSpPr/>
          <p:nvPr userDrawn="1"/>
        </p:nvGrpSpPr>
        <p:grpSpPr>
          <a:xfrm>
            <a:off x="734844" y="932998"/>
            <a:ext cx="9215326" cy="1"/>
            <a:chOff x="658813" y="800103"/>
            <a:chExt cx="10511466" cy="1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 flipV="1">
              <a:off x="658814" y="800103"/>
              <a:ext cx="10511465" cy="1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rot="16200000">
              <a:off x="1357457" y="101459"/>
              <a:ext cx="0" cy="1397287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" name="Изображение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975"/>
          <a:stretch/>
        </p:blipFill>
        <p:spPr>
          <a:xfrm>
            <a:off x="8037922" y="465949"/>
            <a:ext cx="1918208" cy="354111"/>
          </a:xfrm>
          <a:prstGeom prst="rect">
            <a:avLst/>
          </a:prstGeom>
        </p:spPr>
      </p:pic>
      <p:grpSp>
        <p:nvGrpSpPr>
          <p:cNvPr id="11" name="Группа 10"/>
          <p:cNvGrpSpPr/>
          <p:nvPr userDrawn="1"/>
        </p:nvGrpSpPr>
        <p:grpSpPr>
          <a:xfrm>
            <a:off x="9412604" y="7087516"/>
            <a:ext cx="542017" cy="3"/>
            <a:chOff x="658813" y="800103"/>
            <a:chExt cx="618252" cy="3"/>
          </a:xfrm>
        </p:grpSpPr>
        <p:cxnSp>
          <p:nvCxnSpPr>
            <p:cNvPr id="12" name="Прямая соединительная линия 11"/>
            <p:cNvCxnSpPr/>
            <p:nvPr/>
          </p:nvCxnSpPr>
          <p:spPr>
            <a:xfrm flipV="1">
              <a:off x="658814" y="800105"/>
              <a:ext cx="618251" cy="1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658813" y="800103"/>
              <a:ext cx="256367" cy="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Группа 13"/>
          <p:cNvGrpSpPr/>
          <p:nvPr userDrawn="1"/>
        </p:nvGrpSpPr>
        <p:grpSpPr>
          <a:xfrm>
            <a:off x="741416" y="7087514"/>
            <a:ext cx="731114" cy="4"/>
            <a:chOff x="658813" y="800103"/>
            <a:chExt cx="833946" cy="4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flipV="1">
              <a:off x="658814" y="800106"/>
              <a:ext cx="833945" cy="1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658813" y="800103"/>
              <a:ext cx="256367" cy="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Текст 17"/>
          <p:cNvSpPr>
            <a:spLocks noGrp="1"/>
          </p:cNvSpPr>
          <p:nvPr>
            <p:ph type="body" sz="quarter" idx="13" hasCustomPrompt="1"/>
          </p:nvPr>
        </p:nvSpPr>
        <p:spPr>
          <a:xfrm>
            <a:off x="623505" y="1314620"/>
            <a:ext cx="5167695" cy="482183"/>
          </a:xfrm>
          <a:solidFill>
            <a:srgbClr val="ED1C24"/>
          </a:solidFill>
        </p:spPr>
        <p:txBody>
          <a:bodyPr anchor="ctr">
            <a:noAutofit/>
          </a:bodyPr>
          <a:lstStyle>
            <a:lvl1pPr marL="3600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Подзаголовок слайда (опционально)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130037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pos="529" userDrawn="1">
          <p15:clr>
            <a:srgbClr val="FBAE40"/>
          </p15:clr>
        </p15:guide>
        <p15:guide id="2" orient="horz" pos="4042" userDrawn="1">
          <p15:clr>
            <a:srgbClr val="FBAE40"/>
          </p15:clr>
        </p15:guide>
        <p15:guide id="3" pos="7151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227" y="258118"/>
            <a:ext cx="7289905" cy="730899"/>
          </a:xfrm>
        </p:spPr>
        <p:txBody>
          <a:bodyPr>
            <a:normAutofit/>
          </a:bodyPr>
          <a:lstStyle>
            <a:lvl1pPr>
              <a:defRPr sz="2800" cap="all" baseline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3513" y="1274982"/>
            <a:ext cx="9410487" cy="5559595"/>
          </a:xfrm>
        </p:spPr>
        <p:txBody>
          <a:bodyPr/>
          <a:lstStyle>
            <a:lvl1pPr marL="360000" indent="-360000">
              <a:lnSpc>
                <a:spcPct val="100000"/>
              </a:lnSpc>
              <a:spcBef>
                <a:spcPts val="0"/>
              </a:spcBef>
              <a:spcAft>
                <a:spcPts val="1207"/>
              </a:spcAft>
              <a:buFont typeface="Arial" panose="020B0604020202020204" pitchFamily="34" charset="0"/>
              <a:buChar char="•"/>
              <a:defRPr sz="2000" b="0" i="0">
                <a:latin typeface="+mj-lt"/>
                <a:ea typeface="Calibri" charset="0"/>
                <a:cs typeface="Calibri" charset="0"/>
              </a:defRPr>
            </a:lvl1pPr>
            <a:lvl2pPr marL="777600" indent="-298800">
              <a:lnSpc>
                <a:spcPct val="100000"/>
              </a:lnSpc>
              <a:spcBef>
                <a:spcPts val="0"/>
              </a:spcBef>
              <a:spcAft>
                <a:spcPts val="1006"/>
              </a:spcAft>
              <a:buFont typeface="Calibri Light" panose="020F0302020204030204" pitchFamily="34" charset="0"/>
              <a:buChar char="-"/>
              <a:defRPr sz="1800" b="0" i="0">
                <a:latin typeface="+mj-lt"/>
                <a:ea typeface="Calibri" charset="0"/>
                <a:cs typeface="Calibri" charset="0"/>
              </a:defRPr>
            </a:lvl2pPr>
            <a:lvl3pPr marL="1198800" indent="-241200">
              <a:spcBef>
                <a:spcPts val="0"/>
              </a:spcBef>
              <a:spcAft>
                <a:spcPts val="905"/>
              </a:spcAft>
              <a:buSzPct val="85000"/>
              <a:buFont typeface="Wingdings" panose="05000000000000000000" pitchFamily="2" charset="2"/>
              <a:buChar char="§"/>
              <a:defRPr sz="1600" b="0" i="0">
                <a:latin typeface="+mj-lt"/>
                <a:ea typeface="Calibri" charset="0"/>
                <a:cs typeface="Calibri" charset="0"/>
              </a:defRPr>
            </a:lvl3pPr>
            <a:lvl4pPr marL="1600200" indent="-2286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  <a:defRPr sz="1400" b="0" i="0" baseline="0">
                <a:latin typeface="+mj-lt"/>
                <a:ea typeface="Calibri" charset="0"/>
                <a:cs typeface="Calibri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 sz="1400" b="0" i="0">
                <a:latin typeface="+mj-lt"/>
                <a:ea typeface="Calibri" charset="0"/>
                <a:cs typeface="Calibri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  <a:endParaRPr lang="en-US" dirty="0" smtClean="0"/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9547" y="7071546"/>
            <a:ext cx="2404944" cy="402652"/>
          </a:xfrm>
        </p:spPr>
        <p:txBody>
          <a:bodyPr/>
          <a:lstStyle>
            <a:lvl1pPr>
              <a:defRPr b="0" i="0">
                <a:latin typeface="+mj-lt"/>
                <a:ea typeface="Chevin Pro Light" charset="0"/>
                <a:cs typeface="Chevin Pro Light" charset="0"/>
              </a:defRPr>
            </a:lvl1pPr>
          </a:lstStyle>
          <a:p>
            <a:fld id="{9F9FE868-178E-0F4D-8A9A-79941EADC299}" type="datetime1">
              <a:rPr lang="ru-RU" smtClean="0"/>
              <a:pPr/>
              <a:t>07.11.2017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540612" y="7071546"/>
            <a:ext cx="3607415" cy="402652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ru-RU" dirty="0" smtClean="0"/>
              <a:t>Национальная технологическая инициатива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651472" y="7071546"/>
            <a:ext cx="2404944" cy="402652"/>
          </a:xfrm>
        </p:spPr>
        <p:txBody>
          <a:bodyPr/>
          <a:lstStyle>
            <a:lvl1pPr>
              <a:defRPr b="0" i="0">
                <a:latin typeface="+mj-lt"/>
                <a:ea typeface="Chevin Pro Light" charset="0"/>
                <a:cs typeface="Chevin Pro Light" charset="0"/>
              </a:defRPr>
            </a:lvl1pPr>
          </a:lstStyle>
          <a:p>
            <a:fld id="{3EF660E9-E116-4F2D-91B7-27BAC0D3A970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7" name="Группа 6"/>
          <p:cNvGrpSpPr/>
          <p:nvPr userDrawn="1"/>
        </p:nvGrpSpPr>
        <p:grpSpPr>
          <a:xfrm>
            <a:off x="734844" y="932998"/>
            <a:ext cx="9215326" cy="1"/>
            <a:chOff x="658813" y="800103"/>
            <a:chExt cx="10511466" cy="1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 flipV="1">
              <a:off x="658814" y="800103"/>
              <a:ext cx="10511465" cy="1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rot="16200000">
              <a:off x="1357457" y="101459"/>
              <a:ext cx="0" cy="1397287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Группа 10"/>
          <p:cNvGrpSpPr/>
          <p:nvPr userDrawn="1"/>
        </p:nvGrpSpPr>
        <p:grpSpPr>
          <a:xfrm>
            <a:off x="9412604" y="7087516"/>
            <a:ext cx="542017" cy="3"/>
            <a:chOff x="658813" y="800103"/>
            <a:chExt cx="618252" cy="3"/>
          </a:xfrm>
        </p:grpSpPr>
        <p:cxnSp>
          <p:nvCxnSpPr>
            <p:cNvPr id="12" name="Прямая соединительная линия 11"/>
            <p:cNvCxnSpPr/>
            <p:nvPr/>
          </p:nvCxnSpPr>
          <p:spPr>
            <a:xfrm flipV="1">
              <a:off x="658814" y="800105"/>
              <a:ext cx="618251" cy="1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658813" y="800103"/>
              <a:ext cx="256367" cy="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Группа 13"/>
          <p:cNvGrpSpPr/>
          <p:nvPr userDrawn="1"/>
        </p:nvGrpSpPr>
        <p:grpSpPr>
          <a:xfrm>
            <a:off x="741416" y="7087514"/>
            <a:ext cx="731114" cy="4"/>
            <a:chOff x="658813" y="800103"/>
            <a:chExt cx="833946" cy="4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flipV="1">
              <a:off x="658814" y="800106"/>
              <a:ext cx="833945" cy="1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658813" y="800103"/>
              <a:ext cx="256367" cy="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7" name="Изображение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975"/>
          <a:stretch/>
        </p:blipFill>
        <p:spPr>
          <a:xfrm>
            <a:off x="8037922" y="465949"/>
            <a:ext cx="1918208" cy="354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09320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pos="529" userDrawn="1">
          <p15:clr>
            <a:srgbClr val="FBAE40"/>
          </p15:clr>
        </p15:guide>
        <p15:guide id="2" orient="horz" pos="4042" userDrawn="1">
          <p15:clr>
            <a:srgbClr val="FBAE40"/>
          </p15:clr>
        </p15:guide>
        <p15:guide id="3" pos="7151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4844" y="402652"/>
            <a:ext cx="9218950" cy="1461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34844" y="2013259"/>
            <a:ext cx="9218950" cy="47985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734844" y="7009642"/>
            <a:ext cx="2404944" cy="4026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54A96-148C-F54C-A0C8-C109EC283038}" type="datetime1">
              <a:rPr lang="ru-RU" smtClean="0"/>
              <a:t>07.11.2017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540612" y="7009642"/>
            <a:ext cx="3607415" cy="4026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2016 © Национальная технологическая инициатива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548850" y="7009642"/>
            <a:ext cx="2404944" cy="4026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660E9-E116-4F2D-91B7-27BAC0D3A9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366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4400" b="1" dirty="0"/>
              <a:t>Проект «…»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600" dirty="0"/>
              <a:t>Направление «…»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Дорожная </a:t>
            </a:r>
            <a:r>
              <a:rPr lang="ru-RU" sz="3600" dirty="0"/>
              <a:t>карта «…»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u="sng" dirty="0" smtClean="0"/>
              <a:t>Полное наименование проекта</a:t>
            </a:r>
            <a:endParaRPr lang="ru-RU" u="sng" dirty="0"/>
          </a:p>
        </p:txBody>
      </p:sp>
    </p:spTree>
    <p:extLst>
      <p:ext uri="{BB962C8B-B14F-4D97-AF65-F5344CB8AC3E}">
        <p14:creationId xmlns:p14="http://schemas.microsoft.com/office/powerpoint/2010/main" val="2116769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Объект 8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261619799"/>
              </p:ext>
            </p:extLst>
          </p:nvPr>
        </p:nvGraphicFramePr>
        <p:xfrm>
          <a:off x="1858" y="1753"/>
          <a:ext cx="1855" cy="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858" y="1753"/>
                        <a:ext cx="1855" cy="1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3" name="Заголовок 2"/>
          <p:cNvSpPr>
            <a:spLocks noGrp="1"/>
          </p:cNvSpPr>
          <p:nvPr>
            <p:ph type="title"/>
          </p:nvPr>
        </p:nvSpPr>
        <p:spPr>
          <a:xfrm>
            <a:off x="462353" y="148808"/>
            <a:ext cx="9253915" cy="714269"/>
          </a:xfrm>
        </p:spPr>
        <p:txBody>
          <a:bodyPr anchor="ctr"/>
          <a:lstStyle/>
          <a:p>
            <a:pPr>
              <a:defRPr/>
            </a:pPr>
            <a:r>
              <a:rPr lang="ru-RU" dirty="0" smtClean="0">
                <a:latin typeface="+mn-lt"/>
              </a:rPr>
              <a:t>РЕЗЮМЕ проекта</a:t>
            </a:r>
            <a:r>
              <a:rPr lang="ru-RU" dirty="0">
                <a:latin typeface="+mn-lt"/>
              </a:rPr>
              <a:t/>
            </a:r>
            <a:br>
              <a:rPr lang="ru-RU" dirty="0">
                <a:latin typeface="+mn-lt"/>
              </a:rPr>
            </a:br>
            <a:endParaRPr lang="ru-RU" sz="1600" dirty="0">
              <a:latin typeface="+mn-lt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9762509"/>
              </p:ext>
            </p:extLst>
          </p:nvPr>
        </p:nvGraphicFramePr>
        <p:xfrm>
          <a:off x="51961" y="971840"/>
          <a:ext cx="2520737" cy="13903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6736"/>
                <a:gridCol w="1644001"/>
              </a:tblGrid>
              <a:tr h="213007">
                <a:tc gridSpan="2"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bg1"/>
                          </a:solidFill>
                        </a:rPr>
                        <a:t>УЧАСТНИКИ</a:t>
                      </a:r>
                      <a:endParaRPr lang="ru-RU" sz="1000" dirty="0">
                        <a:solidFill>
                          <a:schemeClr val="bg1"/>
                        </a:solidFill>
                      </a:endParaRPr>
                    </a:p>
                  </a:txBody>
                  <a:tcPr marL="42081" marR="42081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450"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chemeClr val="tx1"/>
                          </a:solidFill>
                        </a:rPr>
                        <a:t>Руководитель</a:t>
                      </a:r>
                      <a:r>
                        <a:rPr lang="ru-RU" sz="800" baseline="0" dirty="0" smtClean="0">
                          <a:solidFill>
                            <a:schemeClr val="tx1"/>
                          </a:solidFill>
                        </a:rPr>
                        <a:t> проекта</a:t>
                      </a:r>
                      <a:endParaRPr lang="ru-RU" sz="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42081" marT="23820" marB="27790" anchor="ctr">
                    <a:lnL w="12700" cmpd="sng">
                      <a:noFill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ФИО и организация</a:t>
                      </a:r>
                      <a:endParaRPr lang="ru-RU" sz="8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081" marR="42081" marT="23820" marB="2779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5450"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chemeClr val="tx1"/>
                          </a:solidFill>
                        </a:rPr>
                        <a:t>Получатель поддержки</a:t>
                      </a:r>
                      <a:endParaRPr lang="ru-RU" sz="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42081" marT="23820" marB="27790" anchor="ctr">
                    <a:lnL w="12700" cmpd="sng">
                      <a:noFill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chemeClr val="tx1"/>
                          </a:solidFill>
                        </a:rPr>
                        <a:t>Организация</a:t>
                      </a:r>
                      <a:endParaRPr lang="ru-RU" sz="800" dirty="0">
                        <a:solidFill>
                          <a:schemeClr val="tx1"/>
                        </a:solidFill>
                      </a:endParaRPr>
                    </a:p>
                  </a:txBody>
                  <a:tcPr marL="42081" marR="42081" marT="23820" marB="2779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2934"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chemeClr val="tx1"/>
                          </a:solidFill>
                        </a:rPr>
                        <a:t>Соисполнитель 1</a:t>
                      </a:r>
                      <a:endParaRPr lang="ru-RU" sz="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42081" marT="23820" marB="27790" anchor="ctr">
                    <a:lnL w="12700" cmpd="sng">
                      <a:noFill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Организация</a:t>
                      </a:r>
                      <a:endParaRPr lang="ru-RU" sz="800" dirty="0">
                        <a:solidFill>
                          <a:schemeClr val="tx1"/>
                        </a:solidFill>
                      </a:endParaRPr>
                    </a:p>
                  </a:txBody>
                  <a:tcPr marL="42081" marR="42081" marT="23820" marB="2779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3544"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chemeClr val="tx1"/>
                          </a:solidFill>
                        </a:rPr>
                        <a:t>Соисполнитель 2</a:t>
                      </a:r>
                      <a:endParaRPr lang="ru-RU" sz="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42081" marT="23820" marB="27790" anchor="ctr">
                    <a:lnL w="12700" cmpd="sng">
                      <a:noFill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Организация</a:t>
                      </a:r>
                      <a:endParaRPr lang="ru-RU" sz="800" dirty="0">
                        <a:solidFill>
                          <a:schemeClr val="tx1"/>
                        </a:solidFill>
                      </a:endParaRPr>
                    </a:p>
                  </a:txBody>
                  <a:tcPr marL="42081" marR="42081" marT="23820" marB="2779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6" name="Таблица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0895396"/>
              </p:ext>
            </p:extLst>
          </p:nvPr>
        </p:nvGraphicFramePr>
        <p:xfrm>
          <a:off x="2689974" y="967762"/>
          <a:ext cx="2580346" cy="14622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4322"/>
                <a:gridCol w="1276024"/>
              </a:tblGrid>
              <a:tr h="208681">
                <a:tc gridSpan="2"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bg1"/>
                          </a:solidFill>
                        </a:rPr>
                        <a:t>БЮДЖЕТ ( тыс.</a:t>
                      </a:r>
                      <a:r>
                        <a:rPr lang="ru-RU" sz="10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ru-RU" sz="1000" dirty="0" smtClean="0">
                          <a:solidFill>
                            <a:schemeClr val="bg1"/>
                          </a:solidFill>
                        </a:rPr>
                        <a:t>руб. с учетом</a:t>
                      </a:r>
                      <a:r>
                        <a:rPr lang="ru-RU" sz="1000" baseline="0" dirty="0" smtClean="0">
                          <a:solidFill>
                            <a:schemeClr val="bg1"/>
                          </a:solidFill>
                        </a:rPr>
                        <a:t> налогов</a:t>
                      </a:r>
                      <a:r>
                        <a:rPr lang="ru-RU" sz="100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ru-RU" sz="1000" dirty="0">
                        <a:solidFill>
                          <a:schemeClr val="bg1"/>
                        </a:solidFill>
                      </a:endParaRPr>
                    </a:p>
                  </a:txBody>
                  <a:tcPr marL="42081" marR="42081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563"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chemeClr val="tx1"/>
                          </a:solidFill>
                        </a:rPr>
                        <a:t>Форма</a:t>
                      </a:r>
                      <a:r>
                        <a:rPr lang="ru-RU" sz="800" baseline="0" dirty="0" smtClean="0">
                          <a:solidFill>
                            <a:schemeClr val="tx1"/>
                          </a:solidFill>
                        </a:rPr>
                        <a:t> поддержки</a:t>
                      </a:r>
                      <a:endParaRPr lang="ru-RU" sz="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42081" marT="35730" marB="35730" anchor="ctr">
                    <a:lnL w="12700" cmpd="sng">
                      <a:noFill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dirty="0">
                        <a:solidFill>
                          <a:schemeClr val="tx1"/>
                        </a:solidFill>
                      </a:endParaRPr>
                    </a:p>
                  </a:txBody>
                  <a:tcPr marL="42081" marR="42081" marT="35730" marB="3573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4563"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chemeClr val="tx1"/>
                          </a:solidFill>
                        </a:rPr>
                        <a:t>Затраты всего</a:t>
                      </a:r>
                      <a:endParaRPr lang="ru-RU" sz="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42081" marT="35730" marB="35730" anchor="ctr">
                    <a:lnL w="12700" cmpd="sng">
                      <a:noFill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dirty="0">
                        <a:solidFill>
                          <a:schemeClr val="tx1"/>
                        </a:solidFill>
                      </a:endParaRPr>
                    </a:p>
                  </a:txBody>
                  <a:tcPr marL="42081" marR="42081" marT="35730" marB="3573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4563"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chemeClr val="tx1"/>
                          </a:solidFill>
                        </a:rPr>
                        <a:t>Бюджетная поддержка</a:t>
                      </a:r>
                      <a:endParaRPr lang="ru-RU" sz="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42081" marT="35730" marB="35730" anchor="ctr">
                    <a:lnL w="12700" cmpd="sng">
                      <a:noFill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dirty="0">
                        <a:solidFill>
                          <a:schemeClr val="tx1"/>
                        </a:solidFill>
                      </a:endParaRPr>
                    </a:p>
                  </a:txBody>
                  <a:tcPr marL="42081" marR="42081" marT="35730" marB="3573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67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solidFill>
                            <a:schemeClr val="tx1"/>
                          </a:solidFill>
                        </a:rPr>
                        <a:t>Внебюджетная</a:t>
                      </a:r>
                      <a:r>
                        <a:rPr lang="ru-RU" sz="800" baseline="0" dirty="0" smtClean="0">
                          <a:solidFill>
                            <a:schemeClr val="tx1"/>
                          </a:solidFill>
                        </a:rPr>
                        <a:t> поддержка/источники</a:t>
                      </a:r>
                    </a:p>
                  </a:txBody>
                  <a:tcPr marL="0" marR="42081" marT="35730" marB="35730" anchor="ctr">
                    <a:lnL w="12700" cmpd="sng">
                      <a:noFill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dirty="0">
                        <a:solidFill>
                          <a:schemeClr val="tx1"/>
                        </a:solidFill>
                      </a:endParaRPr>
                    </a:p>
                  </a:txBody>
                  <a:tcPr marL="42081" marR="42081" marT="35730" marB="3573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4576"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chemeClr val="tx1"/>
                          </a:solidFill>
                        </a:rPr>
                        <a:t>% бюджетной поддержки</a:t>
                      </a:r>
                      <a:endParaRPr lang="ru-RU" sz="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42081" marT="35730" marB="35730" anchor="ctr">
                    <a:lnL w="12700" cmpd="sng">
                      <a:noFill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dirty="0">
                        <a:solidFill>
                          <a:schemeClr val="tx1"/>
                        </a:solidFill>
                      </a:endParaRPr>
                    </a:p>
                  </a:txBody>
                  <a:tcPr marL="42081" marR="42081" marT="35730" marB="3573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3" name="Таблица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825361"/>
              </p:ext>
            </p:extLst>
          </p:nvPr>
        </p:nvGraphicFramePr>
        <p:xfrm>
          <a:off x="-4451" y="2766038"/>
          <a:ext cx="5237433" cy="29817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37433"/>
              </a:tblGrid>
              <a:tr h="2981727">
                <a:tc>
                  <a:txBody>
                    <a:bodyPr/>
                    <a:lstStyle/>
                    <a:p>
                      <a:endParaRPr lang="ru-RU" sz="7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9" name="Таблица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8975328"/>
              </p:ext>
            </p:extLst>
          </p:nvPr>
        </p:nvGraphicFramePr>
        <p:xfrm>
          <a:off x="2" y="2607777"/>
          <a:ext cx="5229267" cy="15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9267"/>
              </a:tblGrid>
              <a:tr h="152399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bg1"/>
                          </a:solidFill>
                        </a:rPr>
                        <a:t>ЦЕЛЬ ПРОЕКТА И ОПИСАНИЕ ПРОДУКТА</a:t>
                      </a:r>
                      <a:endParaRPr lang="ru-RU" sz="1000" dirty="0">
                        <a:solidFill>
                          <a:schemeClr val="bg1"/>
                        </a:solidFill>
                      </a:endParaRPr>
                    </a:p>
                  </a:txBody>
                  <a:tcPr marL="42081" marR="42081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2" name="Таблица 10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6107776"/>
              </p:ext>
            </p:extLst>
          </p:nvPr>
        </p:nvGraphicFramePr>
        <p:xfrm>
          <a:off x="5443741" y="967762"/>
          <a:ext cx="5244897" cy="15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44897"/>
              </a:tblGrid>
              <a:tr h="152399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bg1"/>
                          </a:solidFill>
                        </a:rPr>
                        <a:t>ПЛАН РАБОТ</a:t>
                      </a:r>
                      <a:endParaRPr lang="ru-RU" sz="1000" dirty="0">
                        <a:solidFill>
                          <a:schemeClr val="bg1"/>
                        </a:solidFill>
                      </a:endParaRPr>
                    </a:p>
                  </a:txBody>
                  <a:tcPr marL="42081" marR="42081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3" name="Таблица 10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4313331"/>
              </p:ext>
            </p:extLst>
          </p:nvPr>
        </p:nvGraphicFramePr>
        <p:xfrm>
          <a:off x="5443740" y="1153420"/>
          <a:ext cx="5205876" cy="4483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4635"/>
                <a:gridCol w="646159"/>
                <a:gridCol w="646159"/>
                <a:gridCol w="646159"/>
                <a:gridCol w="682764"/>
              </a:tblGrid>
              <a:tr h="336127">
                <a:tc rowSpan="2"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Этап</a:t>
                      </a:r>
                      <a:r>
                        <a:rPr lang="ru-RU" sz="8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ы / Основные мероприятия</a:t>
                      </a:r>
                      <a:endParaRPr lang="ru-RU" sz="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3443" marR="53443" marT="50419" marB="50419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Ответствен-</a:t>
                      </a:r>
                      <a:r>
                        <a:rPr lang="ru-RU" sz="800" b="1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ный</a:t>
                      </a:r>
                      <a:endParaRPr lang="ru-RU" sz="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3443" marR="53443" marT="50419" marB="50419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Срок реализации</a:t>
                      </a:r>
                    </a:p>
                    <a:p>
                      <a:pPr algn="ctr"/>
                      <a:r>
                        <a:rPr lang="ru-RU" sz="8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План</a:t>
                      </a:r>
                    </a:p>
                    <a:p>
                      <a:pPr algn="ctr"/>
                      <a:endParaRPr lang="ru-RU" sz="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3443" marR="53443" marT="50419" marB="50419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Бюджет (тыс. руб. с учетом</a:t>
                      </a:r>
                      <a:r>
                        <a:rPr lang="ru-RU" sz="8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налогов</a:t>
                      </a:r>
                      <a:r>
                        <a:rPr lang="ru-RU" sz="8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  <a:endParaRPr lang="ru-RU" sz="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3443" marR="53443" marT="50419" marB="50419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3443" marR="53443" marT="50419" marB="50419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66599">
                <a:tc vMerge="1">
                  <a:txBody>
                    <a:bodyPr/>
                    <a:lstStyle/>
                    <a:p>
                      <a:pPr algn="ctr"/>
                      <a:endParaRPr lang="ru-RU" sz="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3443" marR="53443" marT="50419" marB="50419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3443" marR="53443" marT="50419" marB="50419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Бюджетная </a:t>
                      </a:r>
                      <a:r>
                        <a:rPr lang="ru-RU" sz="8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поддержка</a:t>
                      </a:r>
                      <a:endParaRPr lang="ru-RU" sz="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3443" marR="53443" marT="50419" marB="50419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Внебюджет</a:t>
                      </a:r>
                      <a:r>
                        <a:rPr lang="ru-RU" sz="8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.</a:t>
                      </a:r>
                      <a:r>
                        <a:rPr lang="ru-RU" sz="8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ru-RU" sz="8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поддержка</a:t>
                      </a:r>
                      <a:endParaRPr lang="ru-RU" sz="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3443" marR="53443" marT="50419" marB="50419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52399">
                <a:tc gridSpan="5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Этап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CF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sym typeface="Wingdings" pitchFamily="2" charset="2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sym typeface="Wingdings" pitchFamily="2" charset="2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52399">
                <a:tc>
                  <a:txBody>
                    <a:bodyPr/>
                    <a:lstStyle/>
                    <a:p>
                      <a:pPr algn="l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2081" marR="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sym typeface="Wingdings" pitchFamily="2" charset="2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sym typeface="Wingdings" pitchFamily="2" charset="2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sym typeface="Wingdings" pitchFamily="2" charset="2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sym typeface="Wingdings" pitchFamily="2" charset="2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2399">
                <a:tc>
                  <a:txBody>
                    <a:bodyPr/>
                    <a:lstStyle/>
                    <a:p>
                      <a:pPr algn="l" fontAlgn="t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2081" marR="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sym typeface="Wingdings" pitchFamily="2" charset="2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sym typeface="Wingdings" pitchFamily="2" charset="2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sym typeface="Wingdings" pitchFamily="2" charset="2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sym typeface="Wingdings" pitchFamily="2" charset="2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2399">
                <a:tc>
                  <a:txBody>
                    <a:bodyPr/>
                    <a:lstStyle/>
                    <a:p>
                      <a:pPr algn="l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2081" marR="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sym typeface="Wingdings" pitchFamily="2" charset="2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sym typeface="Wingdings" pitchFamily="2" charset="2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sym typeface="Wingdings" pitchFamily="2" charset="2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sym typeface="Wingdings" pitchFamily="2" charset="2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2399">
                <a:tc>
                  <a:txBody>
                    <a:bodyPr/>
                    <a:lstStyle/>
                    <a:p>
                      <a:pPr algn="l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2081" marR="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Wingdings" pitchFamily="2" charset="2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Wingdings" pitchFamily="2" charset="2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7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Wingdings" pitchFamily="2" charset="2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sym typeface="Wingdings" pitchFamily="2" charset="2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2399">
                <a:tc>
                  <a:txBody>
                    <a:bodyPr/>
                    <a:lstStyle/>
                    <a:p>
                      <a:pPr algn="l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2081" marR="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Wingdings" pitchFamily="2" charset="2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Wingdings" pitchFamily="2" charset="2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7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Wingdings" pitchFamily="2" charset="2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sym typeface="Wingdings" pitchFamily="2" charset="2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1257">
                <a:tc gridSpan="5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Этап 2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CF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sym typeface="Wingdings" pitchFamily="2" charset="2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sym typeface="Wingdings" pitchFamily="2" charset="2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52399">
                <a:tc>
                  <a:txBody>
                    <a:bodyPr/>
                    <a:lstStyle/>
                    <a:p>
                      <a:pPr algn="l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2081" marR="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sym typeface="Wingdings" pitchFamily="2" charset="2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sym typeface="Wingdings" pitchFamily="2" charset="2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sym typeface="Wingdings" pitchFamily="2" charset="2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sym typeface="Wingdings" pitchFamily="2" charset="2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2399">
                <a:tc>
                  <a:txBody>
                    <a:bodyPr/>
                    <a:lstStyle/>
                    <a:p>
                      <a:pPr algn="l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2081" marR="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sym typeface="Wingdings" pitchFamily="2" charset="2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sym typeface="Wingdings" pitchFamily="2" charset="2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sym typeface="Wingdings" pitchFamily="2" charset="2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sym typeface="Wingdings" pitchFamily="2" charset="2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2399">
                <a:tc>
                  <a:txBody>
                    <a:bodyPr/>
                    <a:lstStyle/>
                    <a:p>
                      <a:pPr algn="l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2081" marR="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sym typeface="Wingdings" pitchFamily="2" charset="2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sym typeface="Wingdings" pitchFamily="2" charset="2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sym typeface="Wingdings" pitchFamily="2" charset="2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sym typeface="Wingdings" pitchFamily="2" charset="2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8377">
                <a:tc gridSpan="5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Этап 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CF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sym typeface="Wingdings" pitchFamily="2" charset="2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sym typeface="Wingdings" pitchFamily="2" charset="2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52399">
                <a:tc>
                  <a:txBody>
                    <a:bodyPr/>
                    <a:lstStyle/>
                    <a:p>
                      <a:pPr algn="l" fontAlgn="t"/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2081" marR="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sym typeface="Wingdings" pitchFamily="2" charset="2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sym typeface="Wingdings" pitchFamily="2" charset="2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sym typeface="Wingdings" pitchFamily="2" charset="2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sym typeface="Wingdings" pitchFamily="2" charset="2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2399">
                <a:tc>
                  <a:txBody>
                    <a:bodyPr/>
                    <a:lstStyle/>
                    <a:p>
                      <a:pPr algn="l" fontAlgn="t"/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2081" marR="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sym typeface="Wingdings" pitchFamily="2" charset="2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sym typeface="Wingdings" pitchFamily="2" charset="2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sym typeface="Wingdings" pitchFamily="2" charset="2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sym typeface="Wingdings" pitchFamily="2" charset="2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2399">
                <a:tc>
                  <a:txBody>
                    <a:bodyPr/>
                    <a:lstStyle/>
                    <a:p>
                      <a:pPr algn="l" fontAlgn="t"/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2081" marR="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sym typeface="Wingdings" pitchFamily="2" charset="2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sym typeface="Wingdings" pitchFamily="2" charset="2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sym typeface="Wingdings" pitchFamily="2" charset="2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sym typeface="Wingdings" pitchFamily="2" charset="2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2399">
                <a:tc gridSpan="5"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Этап 4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CF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sym typeface="Wingdings" pitchFamily="2" charset="2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sym typeface="Wingdings" pitchFamily="2" charset="2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52399">
                <a:tc>
                  <a:txBody>
                    <a:bodyPr/>
                    <a:lstStyle/>
                    <a:p>
                      <a:pPr algn="l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2081" marR="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sym typeface="Wingdings" pitchFamily="2" charset="2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sym typeface="Wingdings" pitchFamily="2" charset="2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sym typeface="Wingdings" pitchFamily="2" charset="2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sym typeface="Wingdings" pitchFamily="2" charset="2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2399">
                <a:tc>
                  <a:txBody>
                    <a:bodyPr/>
                    <a:lstStyle/>
                    <a:p>
                      <a:pPr algn="l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2081" marR="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sym typeface="Wingdings" pitchFamily="2" charset="2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sym typeface="Wingdings" pitchFamily="2" charset="2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sym typeface="Wingdings" pitchFamily="2" charset="2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sym typeface="Wingdings" pitchFamily="2" charset="2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2399">
                <a:tc>
                  <a:txBody>
                    <a:bodyPr/>
                    <a:lstStyle/>
                    <a:p>
                      <a:pPr algn="l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2081" marR="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sym typeface="Wingdings" pitchFamily="2" charset="2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sym typeface="Wingdings" pitchFamily="2" charset="2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sym typeface="Wingdings" pitchFamily="2" charset="2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sym typeface="Wingdings" pitchFamily="2" charset="2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2399">
                <a:tc>
                  <a:txBody>
                    <a:bodyPr/>
                    <a:lstStyle/>
                    <a:p>
                      <a:pPr algn="l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2081" marR="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sym typeface="Wingdings" pitchFamily="2" charset="2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sym typeface="Wingdings" pitchFamily="2" charset="2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sym typeface="Wingdings" pitchFamily="2" charset="2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sym typeface="Wingdings" pitchFamily="2" charset="2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2399">
                <a:tc>
                  <a:txBody>
                    <a:bodyPr/>
                    <a:lstStyle/>
                    <a:p>
                      <a:pPr algn="l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2081" marR="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sym typeface="Wingdings" pitchFamily="2" charset="2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sym typeface="Wingdings" pitchFamily="2" charset="2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sym typeface="Wingdings" pitchFamily="2" charset="2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sym typeface="Wingdings" pitchFamily="2" charset="2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2399">
                <a:tc>
                  <a:txBody>
                    <a:bodyPr/>
                    <a:lstStyle/>
                    <a:p>
                      <a:pPr algn="l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2081" marR="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sym typeface="Wingdings" pitchFamily="2" charset="2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sym typeface="Wingdings" pitchFamily="2" charset="2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sym typeface="Wingdings" pitchFamily="2" charset="2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sym typeface="Wingdings" pitchFamily="2" charset="2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2399">
                <a:tc>
                  <a:txBody>
                    <a:bodyPr/>
                    <a:lstStyle/>
                    <a:p>
                      <a:pPr algn="l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2081" marR="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sym typeface="Wingdings" pitchFamily="2" charset="2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sym typeface="Wingdings" pitchFamily="2" charset="2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sym typeface="Wingdings" pitchFamily="2" charset="2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sym typeface="Wingdings" pitchFamily="2" charset="2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0650">
                <a:tc gridSpan="5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Завершение</a:t>
                      </a:r>
                      <a:endParaRPr lang="ru-RU" sz="10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CF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sym typeface="Wingdings" pitchFamily="2" charset="2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sym typeface="Wingdings" pitchFamily="2" charset="2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52399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Итоговый</a:t>
                      </a:r>
                      <a:r>
                        <a:rPr lang="ru-RU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отчет о результатах проекта утвержден на МРГ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2081" marR="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sym typeface="Wingdings" pitchFamily="2" charset="2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sym typeface="Wingdings" pitchFamily="2" charset="2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sym typeface="Wingdings" pitchFamily="2" charset="2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sym typeface="Wingdings" pitchFamily="2" charset="2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4" name="Таблица 10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153639"/>
              </p:ext>
            </p:extLst>
          </p:nvPr>
        </p:nvGraphicFramePr>
        <p:xfrm>
          <a:off x="3" y="5861655"/>
          <a:ext cx="5240401" cy="15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40401"/>
              </a:tblGrid>
              <a:tr h="152399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bg1"/>
                          </a:solidFill>
                        </a:rPr>
                        <a:t>ЦЕЛЕВЫЕ</a:t>
                      </a:r>
                      <a:r>
                        <a:rPr lang="ru-RU" sz="1000" baseline="0" dirty="0" smtClean="0">
                          <a:solidFill>
                            <a:schemeClr val="bg1"/>
                          </a:solidFill>
                        </a:rPr>
                        <a:t> ПОКАЗАТЕЛИ</a:t>
                      </a:r>
                      <a:endParaRPr lang="ru-RU" sz="1000" dirty="0">
                        <a:solidFill>
                          <a:schemeClr val="bg1"/>
                        </a:solidFill>
                      </a:endParaRPr>
                    </a:p>
                  </a:txBody>
                  <a:tcPr marL="42081" marR="42081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5" name="Таблица 1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9806693"/>
              </p:ext>
            </p:extLst>
          </p:nvPr>
        </p:nvGraphicFramePr>
        <p:xfrm>
          <a:off x="0" y="6048534"/>
          <a:ext cx="5240404" cy="1256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4526"/>
                <a:gridCol w="685800"/>
                <a:gridCol w="619125"/>
                <a:gridCol w="504825"/>
                <a:gridCol w="542925"/>
                <a:gridCol w="485775"/>
                <a:gridCol w="487428"/>
              </a:tblGrid>
              <a:tr h="323240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solidFill>
                            <a:schemeClr val="tx1"/>
                          </a:solidFill>
                        </a:rPr>
                        <a:t>ЦЕЛЕВОЙ ПОКАЗАТЕЛЬ</a:t>
                      </a:r>
                      <a:endParaRPr lang="ru-RU" sz="800" dirty="0">
                        <a:solidFill>
                          <a:schemeClr val="tx1"/>
                        </a:solidFill>
                      </a:endParaRPr>
                    </a:p>
                  </a:txBody>
                  <a:tcPr marL="42081" marR="42081" marT="39700" marB="39700" anchor="ctr">
                    <a:lnL w="12700" cmpd="sng">
                      <a:noFill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solidFill>
                            <a:schemeClr val="tx1"/>
                          </a:solidFill>
                        </a:rPr>
                        <a:t>ЕДИНИЦЫ</a:t>
                      </a:r>
                      <a:r>
                        <a:rPr lang="ru-RU" sz="800" baseline="0" dirty="0" smtClean="0">
                          <a:solidFill>
                            <a:schemeClr val="tx1"/>
                          </a:solidFill>
                        </a:rPr>
                        <a:t> ИЗМЕРЕНИЯ</a:t>
                      </a:r>
                      <a:endParaRPr lang="ru-RU" sz="800" dirty="0">
                        <a:solidFill>
                          <a:schemeClr val="tx1"/>
                        </a:solidFill>
                      </a:endParaRPr>
                    </a:p>
                  </a:txBody>
                  <a:tcPr marL="42081" marR="42081" marT="39700" marB="3970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solidFill>
                            <a:schemeClr val="tx1"/>
                          </a:solidFill>
                        </a:rPr>
                        <a:t>ИСХОДНОЕ</a:t>
                      </a:r>
                      <a:r>
                        <a:rPr lang="ru-RU" sz="800" baseline="0" dirty="0" smtClean="0">
                          <a:solidFill>
                            <a:schemeClr val="tx1"/>
                          </a:solidFill>
                        </a:rPr>
                        <a:t> ЗНАЧЕНИЕ</a:t>
                      </a:r>
                      <a:endParaRPr lang="ru-RU" sz="800" dirty="0">
                        <a:solidFill>
                          <a:schemeClr val="tx1"/>
                        </a:solidFill>
                      </a:endParaRPr>
                    </a:p>
                  </a:txBody>
                  <a:tcPr marL="42081" marR="42081" marT="39700" marB="3970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solidFill>
                            <a:schemeClr val="tx1"/>
                          </a:solidFill>
                        </a:rPr>
                        <a:t>20__</a:t>
                      </a:r>
                    </a:p>
                    <a:p>
                      <a:pPr algn="ctr"/>
                      <a:endParaRPr lang="ru-RU" sz="800" dirty="0">
                        <a:solidFill>
                          <a:schemeClr val="tx1"/>
                        </a:solidFill>
                      </a:endParaRPr>
                    </a:p>
                  </a:txBody>
                  <a:tcPr marL="42081" marR="42081" marT="39700" marB="3970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solidFill>
                            <a:schemeClr val="tx1"/>
                          </a:solidFill>
                        </a:rPr>
                        <a:t>20__</a:t>
                      </a:r>
                    </a:p>
                    <a:p>
                      <a:pPr algn="ctr"/>
                      <a:endParaRPr lang="ru-RU" sz="800" dirty="0">
                        <a:solidFill>
                          <a:schemeClr val="tx1"/>
                        </a:solidFill>
                      </a:endParaRPr>
                    </a:p>
                  </a:txBody>
                  <a:tcPr marL="42081" marR="42081" marT="39700" marB="3970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solidFill>
                            <a:schemeClr val="tx1"/>
                          </a:solidFill>
                        </a:rPr>
                        <a:t>20__</a:t>
                      </a:r>
                    </a:p>
                    <a:p>
                      <a:pPr algn="ctr"/>
                      <a:endParaRPr lang="ru-RU" sz="800" dirty="0">
                        <a:solidFill>
                          <a:schemeClr val="tx1"/>
                        </a:solidFill>
                      </a:endParaRPr>
                    </a:p>
                  </a:txBody>
                  <a:tcPr marL="42081" marR="42081" marT="39700" marB="3970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solidFill>
                            <a:schemeClr val="tx1"/>
                          </a:solidFill>
                        </a:rPr>
                        <a:t>20__</a:t>
                      </a:r>
                    </a:p>
                    <a:p>
                      <a:pPr algn="ctr"/>
                      <a:endParaRPr lang="ru-RU" sz="800" dirty="0">
                        <a:solidFill>
                          <a:schemeClr val="tx1"/>
                        </a:solidFill>
                      </a:endParaRPr>
                    </a:p>
                  </a:txBody>
                  <a:tcPr marL="42081" marR="42081" marT="39700" marB="3970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42081" marR="42081" marT="0" marB="0" anchor="ctr">
                    <a:lnL w="12700" cmpd="sng">
                      <a:noFill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Clr>
                          <a:schemeClr val="tx1"/>
                        </a:buClr>
                        <a:buFont typeface="Arial" panose="020B0604020202020204" pitchFamily="34" charset="0"/>
                        <a:buNone/>
                        <a:defRPr/>
                      </a:pPr>
                      <a:endParaRPr lang="ru-RU" sz="700" dirty="0">
                        <a:solidFill>
                          <a:schemeClr val="tx1"/>
                        </a:solidFill>
                      </a:endParaRPr>
                    </a:p>
                  </a:txBody>
                  <a:tcPr marL="42081" marR="42081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Clr>
                          <a:schemeClr val="tx1"/>
                        </a:buClr>
                        <a:buFont typeface="Arial" panose="020B0604020202020204" pitchFamily="34" charset="0"/>
                        <a:buNone/>
                        <a:defRPr/>
                      </a:pPr>
                      <a:endParaRPr lang="ru-RU" sz="700" dirty="0">
                        <a:solidFill>
                          <a:schemeClr val="tx1"/>
                        </a:solidFill>
                      </a:endParaRPr>
                    </a:p>
                  </a:txBody>
                  <a:tcPr marL="42081" marR="42081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Clr>
                          <a:schemeClr val="tx1"/>
                        </a:buClr>
                        <a:buFont typeface="Arial" panose="020B0604020202020204" pitchFamily="34" charset="0"/>
                        <a:buNone/>
                        <a:defRPr/>
                      </a:pPr>
                      <a:endParaRPr lang="ru-RU" sz="700" dirty="0">
                        <a:solidFill>
                          <a:schemeClr val="tx1"/>
                        </a:solidFill>
                      </a:endParaRPr>
                    </a:p>
                  </a:txBody>
                  <a:tcPr marL="42081" marR="42081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Clr>
                          <a:schemeClr val="tx1"/>
                        </a:buClr>
                        <a:buFont typeface="Arial" panose="020B0604020202020204" pitchFamily="34" charset="0"/>
                        <a:buNone/>
                        <a:defRPr/>
                      </a:pPr>
                      <a:endParaRPr lang="ru-RU" sz="700" dirty="0">
                        <a:solidFill>
                          <a:schemeClr val="tx1"/>
                        </a:solidFill>
                      </a:endParaRPr>
                    </a:p>
                  </a:txBody>
                  <a:tcPr marL="42081" marR="42081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Clr>
                          <a:schemeClr val="tx1"/>
                        </a:buClr>
                        <a:buFont typeface="Arial" panose="020B0604020202020204" pitchFamily="34" charset="0"/>
                        <a:buNone/>
                        <a:defRPr/>
                      </a:pPr>
                      <a:endParaRPr lang="ru-RU" sz="700" dirty="0">
                        <a:solidFill>
                          <a:schemeClr val="tx1"/>
                        </a:solidFill>
                      </a:endParaRPr>
                    </a:p>
                  </a:txBody>
                  <a:tcPr marL="42081" marR="42081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Clr>
                          <a:schemeClr val="tx1"/>
                        </a:buClr>
                        <a:buFont typeface="Arial" panose="020B0604020202020204" pitchFamily="34" charset="0"/>
                        <a:buNone/>
                        <a:defRPr/>
                      </a:pPr>
                      <a:endParaRPr lang="ru-RU" sz="700" dirty="0">
                        <a:solidFill>
                          <a:schemeClr val="tx1"/>
                        </a:solidFill>
                      </a:endParaRPr>
                    </a:p>
                  </a:txBody>
                  <a:tcPr marL="42081" marR="42081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42081" marR="42081" marT="0" marB="0" anchor="ctr">
                    <a:lnL w="12700" cmpd="sng">
                      <a:noFill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Clr>
                          <a:schemeClr val="tx1"/>
                        </a:buClr>
                        <a:buFont typeface="Arial" panose="020B0604020202020204" pitchFamily="34" charset="0"/>
                        <a:buNone/>
                        <a:defRPr/>
                      </a:pPr>
                      <a:endParaRPr lang="ru-RU" sz="700" dirty="0">
                        <a:solidFill>
                          <a:schemeClr val="tx1"/>
                        </a:solidFill>
                      </a:endParaRPr>
                    </a:p>
                  </a:txBody>
                  <a:tcPr marL="42081" marR="42081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Clr>
                          <a:schemeClr val="tx1"/>
                        </a:buClr>
                        <a:buFont typeface="Arial" panose="020B0604020202020204" pitchFamily="34" charset="0"/>
                        <a:buNone/>
                        <a:defRPr/>
                      </a:pPr>
                      <a:endParaRPr lang="ru-RU" sz="700" dirty="0">
                        <a:solidFill>
                          <a:schemeClr val="tx1"/>
                        </a:solidFill>
                      </a:endParaRPr>
                    </a:p>
                  </a:txBody>
                  <a:tcPr marL="42081" marR="42081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Clr>
                          <a:schemeClr val="tx1"/>
                        </a:buClr>
                        <a:buFont typeface="Arial" panose="020B0604020202020204" pitchFamily="34" charset="0"/>
                        <a:buNone/>
                        <a:defRPr/>
                      </a:pPr>
                      <a:endParaRPr lang="ru-RU" sz="700" dirty="0">
                        <a:solidFill>
                          <a:schemeClr val="tx1"/>
                        </a:solidFill>
                      </a:endParaRPr>
                    </a:p>
                  </a:txBody>
                  <a:tcPr marL="42081" marR="42081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Clr>
                          <a:schemeClr val="tx1"/>
                        </a:buClr>
                        <a:buFont typeface="Arial" panose="020B0604020202020204" pitchFamily="34" charset="0"/>
                        <a:buNone/>
                        <a:defRPr/>
                      </a:pPr>
                      <a:endParaRPr lang="ru-RU" sz="700" dirty="0">
                        <a:solidFill>
                          <a:schemeClr val="tx1"/>
                        </a:solidFill>
                      </a:endParaRPr>
                    </a:p>
                  </a:txBody>
                  <a:tcPr marL="42081" marR="42081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Clr>
                          <a:schemeClr val="tx1"/>
                        </a:buClr>
                        <a:buFont typeface="Arial" panose="020B0604020202020204" pitchFamily="34" charset="0"/>
                        <a:buNone/>
                        <a:defRPr/>
                      </a:pPr>
                      <a:endParaRPr lang="ru-RU" sz="700" dirty="0">
                        <a:solidFill>
                          <a:schemeClr val="tx1"/>
                        </a:solidFill>
                      </a:endParaRPr>
                    </a:p>
                  </a:txBody>
                  <a:tcPr marL="42081" marR="42081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Clr>
                          <a:schemeClr val="tx1"/>
                        </a:buClr>
                        <a:buFont typeface="Arial" panose="020B0604020202020204" pitchFamily="34" charset="0"/>
                        <a:buNone/>
                        <a:defRPr/>
                      </a:pPr>
                      <a:endParaRPr lang="ru-RU" sz="700" dirty="0">
                        <a:solidFill>
                          <a:schemeClr val="tx1"/>
                        </a:solidFill>
                      </a:endParaRPr>
                    </a:p>
                  </a:txBody>
                  <a:tcPr marL="42081" marR="42081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21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ru-RU" sz="700" dirty="0">
                        <a:solidFill>
                          <a:schemeClr val="tx1"/>
                        </a:solidFill>
                      </a:endParaRPr>
                    </a:p>
                  </a:txBody>
                  <a:tcPr marL="42081" marR="42081" marT="0" marB="0" anchor="ctr">
                    <a:lnL w="12700" cmpd="sng">
                      <a:noFill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Clr>
                          <a:schemeClr val="tx1"/>
                        </a:buClr>
                        <a:buFont typeface="Arial" panose="020B0604020202020204" pitchFamily="34" charset="0"/>
                        <a:buNone/>
                        <a:defRPr/>
                      </a:pPr>
                      <a:endParaRPr lang="ru-RU" sz="700" dirty="0">
                        <a:solidFill>
                          <a:schemeClr val="tx1"/>
                        </a:solidFill>
                      </a:endParaRPr>
                    </a:p>
                  </a:txBody>
                  <a:tcPr marL="42081" marR="42081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Clr>
                          <a:schemeClr val="tx1"/>
                        </a:buClr>
                        <a:buFont typeface="Arial" panose="020B0604020202020204" pitchFamily="34" charset="0"/>
                        <a:buNone/>
                        <a:defRPr/>
                      </a:pPr>
                      <a:endParaRPr lang="ru-RU" sz="700" dirty="0">
                        <a:solidFill>
                          <a:schemeClr val="tx1"/>
                        </a:solidFill>
                      </a:endParaRPr>
                    </a:p>
                  </a:txBody>
                  <a:tcPr marL="42081" marR="42081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Clr>
                          <a:schemeClr val="tx1"/>
                        </a:buClr>
                        <a:buFont typeface="Arial" panose="020B0604020202020204" pitchFamily="34" charset="0"/>
                        <a:buNone/>
                        <a:defRPr/>
                      </a:pPr>
                      <a:endParaRPr lang="ru-RU" sz="700" dirty="0">
                        <a:solidFill>
                          <a:schemeClr val="tx1"/>
                        </a:solidFill>
                      </a:endParaRPr>
                    </a:p>
                  </a:txBody>
                  <a:tcPr marL="42081" marR="42081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Clr>
                          <a:schemeClr val="tx1"/>
                        </a:buClr>
                        <a:buFont typeface="Arial" panose="020B0604020202020204" pitchFamily="34" charset="0"/>
                        <a:buNone/>
                        <a:defRPr/>
                      </a:pPr>
                      <a:endParaRPr lang="ru-RU" sz="700" dirty="0">
                        <a:solidFill>
                          <a:schemeClr val="tx1"/>
                        </a:solidFill>
                      </a:endParaRPr>
                    </a:p>
                  </a:txBody>
                  <a:tcPr marL="42081" marR="42081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Clr>
                          <a:schemeClr val="tx1"/>
                        </a:buClr>
                        <a:buFont typeface="Arial" panose="020B0604020202020204" pitchFamily="34" charset="0"/>
                        <a:buNone/>
                        <a:defRPr/>
                      </a:pPr>
                      <a:endParaRPr lang="ru-RU" sz="700" dirty="0">
                        <a:solidFill>
                          <a:schemeClr val="tx1"/>
                        </a:solidFill>
                      </a:endParaRPr>
                    </a:p>
                  </a:txBody>
                  <a:tcPr marL="42081" marR="42081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Clr>
                          <a:schemeClr val="tx1"/>
                        </a:buClr>
                        <a:buFont typeface="Arial" panose="020B0604020202020204" pitchFamily="34" charset="0"/>
                        <a:buNone/>
                        <a:defRPr/>
                      </a:pPr>
                      <a:endParaRPr lang="ru-RU" sz="700" dirty="0">
                        <a:solidFill>
                          <a:schemeClr val="tx1"/>
                        </a:solidFill>
                      </a:endParaRPr>
                    </a:p>
                  </a:txBody>
                  <a:tcPr marL="42081" marR="42081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219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ru-RU" sz="700" dirty="0">
                        <a:solidFill>
                          <a:schemeClr val="tx1"/>
                        </a:solidFill>
                      </a:endParaRPr>
                    </a:p>
                  </a:txBody>
                  <a:tcPr marL="42081" marR="42081" marT="0" marB="0" anchor="ctr">
                    <a:lnL w="12700" cmpd="sng">
                      <a:noFill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Clr>
                          <a:schemeClr val="tx1"/>
                        </a:buClr>
                        <a:buFont typeface="Arial" panose="020B0604020202020204" pitchFamily="34" charset="0"/>
                        <a:buNone/>
                        <a:defRPr/>
                      </a:pPr>
                      <a:endParaRPr lang="ru-RU" sz="700" dirty="0">
                        <a:solidFill>
                          <a:schemeClr val="tx1"/>
                        </a:solidFill>
                      </a:endParaRPr>
                    </a:p>
                  </a:txBody>
                  <a:tcPr marL="42081" marR="42081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Clr>
                          <a:schemeClr val="tx1"/>
                        </a:buClr>
                        <a:buFont typeface="Arial" panose="020B0604020202020204" pitchFamily="34" charset="0"/>
                        <a:buNone/>
                        <a:defRPr/>
                      </a:pPr>
                      <a:endParaRPr lang="ru-RU" sz="700" dirty="0">
                        <a:solidFill>
                          <a:schemeClr val="tx1"/>
                        </a:solidFill>
                      </a:endParaRPr>
                    </a:p>
                  </a:txBody>
                  <a:tcPr marL="42081" marR="42081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Clr>
                          <a:schemeClr val="tx1"/>
                        </a:buClr>
                        <a:buFont typeface="Arial" panose="020B0604020202020204" pitchFamily="34" charset="0"/>
                        <a:buNone/>
                        <a:defRPr/>
                      </a:pPr>
                      <a:endParaRPr lang="ru-RU" sz="700" dirty="0">
                        <a:solidFill>
                          <a:schemeClr val="tx1"/>
                        </a:solidFill>
                      </a:endParaRPr>
                    </a:p>
                  </a:txBody>
                  <a:tcPr marL="42081" marR="42081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Clr>
                          <a:schemeClr val="tx1"/>
                        </a:buClr>
                        <a:buFont typeface="Arial" panose="020B0604020202020204" pitchFamily="34" charset="0"/>
                        <a:buNone/>
                        <a:defRPr/>
                      </a:pPr>
                      <a:endParaRPr lang="ru-RU" sz="700" dirty="0">
                        <a:solidFill>
                          <a:schemeClr val="tx1"/>
                        </a:solidFill>
                      </a:endParaRPr>
                    </a:p>
                  </a:txBody>
                  <a:tcPr marL="42081" marR="42081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Clr>
                          <a:schemeClr val="tx1"/>
                        </a:buClr>
                        <a:buFont typeface="Arial" panose="020B0604020202020204" pitchFamily="34" charset="0"/>
                        <a:buNone/>
                        <a:defRPr/>
                      </a:pPr>
                      <a:endParaRPr lang="ru-RU" sz="700" dirty="0">
                        <a:solidFill>
                          <a:schemeClr val="tx1"/>
                        </a:solidFill>
                      </a:endParaRPr>
                    </a:p>
                  </a:txBody>
                  <a:tcPr marL="42081" marR="42081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Clr>
                          <a:schemeClr val="tx1"/>
                        </a:buClr>
                        <a:buFont typeface="Arial" panose="020B0604020202020204" pitchFamily="34" charset="0"/>
                        <a:buNone/>
                        <a:defRPr/>
                      </a:pPr>
                      <a:endParaRPr lang="ru-RU" sz="700" dirty="0">
                        <a:solidFill>
                          <a:schemeClr val="tx1"/>
                        </a:solidFill>
                      </a:endParaRPr>
                    </a:p>
                  </a:txBody>
                  <a:tcPr marL="42081" marR="42081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17" name="Прямая соединительная линия 16"/>
          <p:cNvCxnSpPr/>
          <p:nvPr/>
        </p:nvCxnSpPr>
        <p:spPr bwMode="auto">
          <a:xfrm>
            <a:off x="2614265" y="967762"/>
            <a:ext cx="0" cy="1523074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8" name="Прямая соединительная линия 107"/>
          <p:cNvCxnSpPr/>
          <p:nvPr/>
        </p:nvCxnSpPr>
        <p:spPr bwMode="auto">
          <a:xfrm>
            <a:off x="5342580" y="973420"/>
            <a:ext cx="0" cy="6312126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8" name="Номер слайда 4"/>
          <p:cNvSpPr txBox="1">
            <a:spLocks/>
          </p:cNvSpPr>
          <p:nvPr/>
        </p:nvSpPr>
        <p:spPr>
          <a:xfrm>
            <a:off x="8014896" y="7071554"/>
            <a:ext cx="2404944" cy="402652"/>
          </a:xfrm>
          <a:prstGeom prst="rect">
            <a:avLst/>
          </a:prstGeom>
        </p:spPr>
        <p:txBody>
          <a:bodyPr vert="horz" lIns="99543" tIns="49771" rIns="99543" bIns="49771" rtlCol="0" anchor="ctr"/>
          <a:lstStyle>
            <a:defPPr>
              <a:defRPr lang="ru-RU"/>
            </a:defPPr>
            <a:lvl1pPr marL="0" algn="r" defTabSz="914373" rtl="0" eaLnBrk="1" latinLnBrk="0" hangingPunct="1">
              <a:defRPr sz="12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Chevin Pro Light" charset="0"/>
                <a:cs typeface="Chevin Pro Light" charset="0"/>
              </a:defRPr>
            </a:lvl1pPr>
            <a:lvl2pPr marL="457187" algn="l" defTabSz="91437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3" algn="l" defTabSz="91437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0" algn="l" defTabSz="91437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47" algn="l" defTabSz="91437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33" algn="l" defTabSz="91437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20" algn="l" defTabSz="91437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07" algn="l" defTabSz="91437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94" algn="l" defTabSz="91437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EF660E9-E116-4F2D-91B7-27BAC0D3A970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709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Обсуждение на экспертном совете* </a:t>
            </a:r>
            <a:r>
              <a:rPr lang="en-US" b="1" dirty="0" smtClean="0"/>
              <a:t>&lt;</a:t>
            </a:r>
            <a:r>
              <a:rPr lang="ru-RU" b="1" dirty="0" err="1" smtClean="0"/>
              <a:t>дд.мм.гг</a:t>
            </a:r>
            <a:r>
              <a:rPr lang="en-US" b="1" dirty="0" smtClean="0"/>
              <a:t>&gt;</a:t>
            </a:r>
            <a:endParaRPr lang="ru-RU" b="1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FE868-178E-0F4D-8A9A-79941EADC299}" type="datetime1">
              <a:rPr lang="ru-RU" smtClean="0"/>
              <a:pPr/>
              <a:t>07.11.2017</a:t>
            </a:fld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660E9-E116-4F2D-91B7-27BAC0D3A970}" type="slidenum">
              <a:rPr lang="ru-RU" smtClean="0"/>
              <a:pPr/>
              <a:t>3</a:t>
            </a:fld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9927765"/>
              </p:ext>
            </p:extLst>
          </p:nvPr>
        </p:nvGraphicFramePr>
        <p:xfrm>
          <a:off x="642938" y="1274762"/>
          <a:ext cx="9413478" cy="46369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6690"/>
                <a:gridCol w="6676788"/>
              </a:tblGrid>
              <a:tr h="62801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Критерий оценки</a:t>
                      </a:r>
                      <a:endParaRPr lang="ru-RU" sz="16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Комментарий команды проекта</a:t>
                      </a:r>
                      <a:endParaRPr lang="ru-RU" sz="16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A6A6A6"/>
                    </a:solidFill>
                  </a:tcPr>
                </a:tc>
              </a:tr>
              <a:tr h="975109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effectLst/>
                        </a:rPr>
                        <a:t>Научная  обоснованность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75109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effectLst/>
                        </a:rPr>
                        <a:t>Технологическая новизна и реализуемость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75109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effectLst/>
                        </a:rPr>
                        <a:t>Значимость результатов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0836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effectLst/>
                        </a:rPr>
                        <a:t>Профессиональный уровень участников проектов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-2987749" y="0"/>
            <a:ext cx="2952124" cy="75628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400" dirty="0" smtClean="0">
              <a:solidFill>
                <a:schemeClr val="tx1"/>
              </a:solidFill>
            </a:endParaRPr>
          </a:p>
          <a:p>
            <a:r>
              <a:rPr lang="ru-RU" sz="1400" dirty="0" smtClean="0">
                <a:solidFill>
                  <a:schemeClr val="tx1"/>
                </a:solidFill>
              </a:rPr>
              <a:t>Дайте краткий ответ на наиболее часто задаваемые вопросы членов Экспертного совета. </a:t>
            </a:r>
          </a:p>
          <a:p>
            <a:endParaRPr lang="ru-RU" sz="1400" dirty="0">
              <a:solidFill>
                <a:schemeClr val="tx1"/>
              </a:solidFill>
            </a:endParaRPr>
          </a:p>
          <a:p>
            <a:r>
              <a:rPr lang="ru-RU" sz="1400" dirty="0" smtClean="0">
                <a:solidFill>
                  <a:schemeClr val="tx1"/>
                </a:solidFill>
              </a:rPr>
              <a:t>Для проектов, выходящих на ЭС повторно, вместо критериев оценки укажите замечания, полученные на ЭС и дайте комментарии команды проекта по ним.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09822" y="6992493"/>
            <a:ext cx="89419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*Ответы на замечания экспертов в рамках Задания на доработку включены в раздаточный материал к Экспертному совету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170138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 необходимости добавьте дополнительные слайды. Общее количество слайдов презентации должно быть не более 5 (пяти).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FE868-178E-0F4D-8A9A-79941EADC299}" type="datetime1">
              <a:rPr lang="ru-RU" smtClean="0"/>
              <a:pPr/>
              <a:t>07.11.2017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660E9-E116-4F2D-91B7-27BAC0D3A970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247510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Тема Office">
  <a:themeElements>
    <a:clrScheme name="НТИ">
      <a:dk1>
        <a:srgbClr val="0C0C0C"/>
      </a:dk1>
      <a:lt1>
        <a:sysClr val="window" lastClr="FFFFFF"/>
      </a:lt1>
      <a:dk2>
        <a:srgbClr val="0C0C0C"/>
      </a:dk2>
      <a:lt2>
        <a:srgbClr val="FFFFFF"/>
      </a:lt2>
      <a:accent1>
        <a:srgbClr val="8E708F"/>
      </a:accent1>
      <a:accent2>
        <a:srgbClr val="71A2C3"/>
      </a:accent2>
      <a:accent3>
        <a:srgbClr val="C8B1AC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0412__x043b__x0430__x0434__x0435__x043b__x0435__x0446_ xmlns="fe20c3be-9348-4de4-bc01-cf2e7faabdf0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134C4267DCEE284CB9B377F517A2015A" ma:contentTypeVersion="11" ma:contentTypeDescription="Создание документа." ma:contentTypeScope="" ma:versionID="b98400d02a7bdcaad98414683cf8ef18">
  <xsd:schema xmlns:xsd="http://www.w3.org/2001/XMLSchema" xmlns:xs="http://www.w3.org/2001/XMLSchema" xmlns:p="http://schemas.microsoft.com/office/2006/metadata/properties" xmlns:ns2="69cc3dea-af89-41ea-b8da-7ab11462d30a" xmlns:ns3="fe20c3be-9348-4de4-bc01-cf2e7faabdf0" targetNamespace="http://schemas.microsoft.com/office/2006/metadata/properties" ma:root="true" ma:fieldsID="28b9e35d87e0a86beae3c2b71154ce0b" ns2:_="" ns3:_="">
    <xsd:import namespace="69cc3dea-af89-41ea-b8da-7ab11462d30a"/>
    <xsd:import namespace="fe20c3be-9348-4de4-bc01-cf2e7faabdf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_x0412__x043b__x0430__x0434__x0435__x043b__x0435__x0446_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cc3dea-af89-41ea-b8da-7ab11462d30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Совместно с подробностями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По автору публикации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По дате публикации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20c3be-9348-4de4-bc01-cf2e7faabdf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description="" ma:internalName="MediaServiceAutoTags" ma:readOnly="true">
      <xsd:simpleType>
        <xsd:restriction base="dms:Text"/>
      </xsd:simpleType>
    </xsd:element>
    <xsd:element name="_x0412__x043b__x0430__x0434__x0435__x043b__x0435__x0446_" ma:index="16" nillable="true" ma:displayName="Владелец" ma:internalName="_x0412__x043b__x0430__x0434__x0435__x043b__x0435__x0446_">
      <xsd:simpleType>
        <xsd:restriction base="dms:Text">
          <xsd:maxLength value="255"/>
        </xsd:restriction>
      </xsd:simpleType>
    </xsd:element>
    <xsd:element name="MediaServiceLocation" ma:index="17" nillable="true" ma:displayName="MediaServiceLocation" ma:description="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420CE41-B236-4ABB-BAA0-789395BE00C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4472ECF-D519-4CC0-9ADB-839B12039CBE}">
  <ds:schemaRefs>
    <ds:schemaRef ds:uri="fe20c3be-9348-4de4-bc01-cf2e7faabdf0"/>
    <ds:schemaRef ds:uri="http://schemas.openxmlformats.org/package/2006/metadata/core-properties"/>
    <ds:schemaRef ds:uri="http://purl.org/dc/dcmitype/"/>
    <ds:schemaRef ds:uri="69cc3dea-af89-41ea-b8da-7ab11462d30a"/>
    <ds:schemaRef ds:uri="http://purl.org/dc/elements/1.1/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C4BF4A2-D977-4628-8D84-50E2269D6D9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9cc3dea-af89-41ea-b8da-7ab11462d30a"/>
    <ds:schemaRef ds:uri="fe20c3be-9348-4de4-bc01-cf2e7faabdf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Example RVC_2014</Template>
  <TotalTime>8474</TotalTime>
  <Words>210</Words>
  <Application>Microsoft Office PowerPoint</Application>
  <PresentationFormat>Произвольный</PresentationFormat>
  <Paragraphs>60</Paragraphs>
  <Slides>4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6" baseType="lpstr">
      <vt:lpstr>Тема Office</vt:lpstr>
      <vt:lpstr>think-cell Slide</vt:lpstr>
      <vt:lpstr>Проект «…»  Направление «…»  Дорожная карта «…»   </vt:lpstr>
      <vt:lpstr>РЕЗЮМЕ проекта </vt:lpstr>
      <vt:lpstr>Обсуждение на экспертном совете* &lt;дд.мм.гг&gt;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Павел Алферов</dc:creator>
  <cp:lastModifiedBy>Цепилова Елена</cp:lastModifiedBy>
  <cp:revision>756</cp:revision>
  <cp:lastPrinted>2016-09-16T07:46:03Z</cp:lastPrinted>
  <dcterms:created xsi:type="dcterms:W3CDTF">2015-03-18T11:39:51Z</dcterms:created>
  <dcterms:modified xsi:type="dcterms:W3CDTF">2017-11-07T07:11:39Z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0x010100134C4267DCEE284CB9B377F517A2015A</vt:lpwstr>
  </property>
</Properties>
</file>